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0" r:id="rId3"/>
    <p:sldId id="269" r:id="rId4"/>
    <p:sldId id="271" r:id="rId5"/>
    <p:sldId id="272" r:id="rId6"/>
    <p:sldId id="273" r:id="rId7"/>
    <p:sldId id="274" r:id="rId8"/>
    <p:sldId id="276" r:id="rId9"/>
    <p:sldId id="277" r:id="rId10"/>
    <p:sldId id="278" r:id="rId11"/>
    <p:sldId id="275" r:id="rId12"/>
    <p:sldId id="279" r:id="rId13"/>
    <p:sldId id="281" r:id="rId14"/>
    <p:sldId id="28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20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33BE8-9E83-17A6-AAE5-9548EF61FD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737824-CA03-2E32-D9B7-4FC696BAD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B9838-ED3B-80A7-558B-1B4B1D172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1AA12-E1DD-47C0-9491-6640640042D6}" type="datetimeFigureOut">
              <a:rPr lang="en-AU" smtClean="0"/>
              <a:t>10/04/2024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3B8C2-F2BE-CF58-DAD0-3225B3BDB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E1E540-56CA-076A-FD5D-2FBBA72CB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9B273-F4A9-40EA-A8FE-EC163E8A11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5987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3D7CF-45D2-D732-B882-A16DDC5C5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947AFE-1F5C-25CC-5549-326356E90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20CEE-58D5-CF9D-132E-35FFE5F5D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1AA12-E1DD-47C0-9491-6640640042D6}" type="datetimeFigureOut">
              <a:rPr lang="en-AU" smtClean="0"/>
              <a:t>10/04/2024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92371-BA0C-14BC-56CF-181A19212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DB35C-959B-308C-C16A-596C2B10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9B273-F4A9-40EA-A8FE-EC163E8A11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33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CEF2D4-3FD8-2D16-3364-10D206B376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53ABD3-9BA6-9E91-529C-8C7C97DBE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AE89D-3E41-EA3B-C2AF-70F7E9791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1AA12-E1DD-47C0-9491-6640640042D6}" type="datetimeFigureOut">
              <a:rPr lang="en-AU" smtClean="0"/>
              <a:t>10/04/2024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6A0A8-254C-16A0-6B1B-0EDCEAA90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449EC-2E2F-3545-17F7-D19E6F425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9B273-F4A9-40EA-A8FE-EC163E8A11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8859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8D04A-CD93-E134-6912-219CAFF58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571A2-48BC-A377-B125-A41D12987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6AAFB-C581-A281-76C6-C785BC29D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1AA12-E1DD-47C0-9491-6640640042D6}" type="datetimeFigureOut">
              <a:rPr lang="en-AU" smtClean="0"/>
              <a:t>10/04/2024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3A63A-83AD-7153-A732-EC2AECF09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57EBE-3573-E63B-531E-C9A7369A0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9B273-F4A9-40EA-A8FE-EC163E8A11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0396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EF748-70E4-728B-CB3E-E274259C1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9A7B5-9C77-B182-E0B9-B2042B59C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B9BB1-1C3F-27C8-C5B2-99C96383E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1AA12-E1DD-47C0-9491-6640640042D6}" type="datetimeFigureOut">
              <a:rPr lang="en-AU" smtClean="0"/>
              <a:t>10/04/2024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6D078-12A4-CB53-BA31-BC790AB8B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44477-42BF-F3A9-58EF-DD228DACE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9B273-F4A9-40EA-A8FE-EC163E8A11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3854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C63B3-C122-F8B3-A4CD-9FAC1824E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EC0CE-AC22-8A72-66B5-56510AC8D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F8030D-BF5B-C04B-9115-A6509B059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0A89C-3F30-4A21-DB32-A344A24C2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1AA12-E1DD-47C0-9491-6640640042D6}" type="datetimeFigureOut">
              <a:rPr lang="en-AU" smtClean="0"/>
              <a:t>10/04/2024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22CED4-B48A-1869-828C-C529F074C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845BAC-E75A-EC0E-8D6F-40926862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9B273-F4A9-40EA-A8FE-EC163E8A11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5159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39973-E600-7861-885D-BF9AE3AAD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BADC47-F7C8-34A7-14AC-72351C19D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69D467-4D7C-2E96-6E23-3AC9BD0A46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87A01E-63B2-D34B-687F-32F4C94FD3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901E70-A5D7-5A65-B9F2-762F03FA86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9B3E20-1459-F404-1918-13B4D92CC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1AA12-E1DD-47C0-9491-6640640042D6}" type="datetimeFigureOut">
              <a:rPr lang="en-AU" smtClean="0"/>
              <a:t>10/04/2024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07379D-F730-230D-0336-90E0A980B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2E2CD8-10B6-67A5-663D-83312AEC1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9B273-F4A9-40EA-A8FE-EC163E8A11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0738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3ADD7-0D2A-8D42-985A-A3A89A6B4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18B6AB-122F-E106-7D8B-CCB9C3E97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1AA12-E1DD-47C0-9491-6640640042D6}" type="datetimeFigureOut">
              <a:rPr lang="en-AU" smtClean="0"/>
              <a:t>10/04/2024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E2EF8B-5140-DDDB-2484-EBA5F7A8B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EFBDA3-1F6B-EB24-1354-BA7F1F056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9B273-F4A9-40EA-A8FE-EC163E8A11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4920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9078F5-82A0-0C3A-1B1F-F76ABEE57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1AA12-E1DD-47C0-9491-6640640042D6}" type="datetimeFigureOut">
              <a:rPr lang="en-AU" smtClean="0"/>
              <a:t>10/04/2024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0A991A-E735-2924-D4B5-38259A48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BFA6A9-F37C-75F0-0C38-64F295B02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9B273-F4A9-40EA-A8FE-EC163E8A11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3993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89724-7759-B8AC-CC60-E62DFECEC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F706B-6EB8-0783-4E68-88062A88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9350ED-0AB3-443C-C391-4945574D2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133C7-A2FA-B00B-65C7-64F2F03F2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1AA12-E1DD-47C0-9491-6640640042D6}" type="datetimeFigureOut">
              <a:rPr lang="en-AU" smtClean="0"/>
              <a:t>10/04/2024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251A1F-A7AD-900F-FDAD-E7F0A848C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0391FC-E3C8-F2B3-E76E-71DA5BB5F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9B273-F4A9-40EA-A8FE-EC163E8A11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0324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D79B1-9958-A3F1-5FB7-426743C12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D90DCD-61BF-5560-3497-C90D1D5353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45CC9D-CEF5-F765-EE6F-FC522A8E95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2A85AE-802B-7203-D536-6A9DF0D7D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1AA12-E1DD-47C0-9491-6640640042D6}" type="datetimeFigureOut">
              <a:rPr lang="en-AU" smtClean="0"/>
              <a:t>10/04/2024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CB9B99-359A-34D4-1FC1-FBD8F1C67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866956-F427-5296-34A6-01D07C07A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9B273-F4A9-40EA-A8FE-EC163E8A11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7636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8F5275-4CD2-7548-0D5C-53ED923C8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F11B3D-2B05-D52E-07FE-56B173495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1C483-4E3E-AF16-2B75-7B84FBA25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1AA12-E1DD-47C0-9491-6640640042D6}" type="datetimeFigureOut">
              <a:rPr lang="en-AU" smtClean="0"/>
              <a:t>10/04/2024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BB84A-6140-CCBD-9584-02E27082C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12CD2-B1AA-804B-1227-C4BECE7747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9B273-F4A9-40EA-A8FE-EC163E8A11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9244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1A128-2B74-A19C-DF6B-9E070B9C68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598376"/>
            <a:ext cx="3438525" cy="11255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/>
              <a:t>Plan Change 49 V1</a:t>
            </a:r>
            <a:br>
              <a:rPr lang="en-US" sz="3200" dirty="0"/>
            </a:br>
            <a:r>
              <a:rPr lang="en-US" sz="3200" dirty="0"/>
              <a:t>Silverstream Spur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E62789-14FA-4FD6-0583-28C9F6D02AEF}"/>
              </a:ext>
            </a:extLst>
          </p:cNvPr>
          <p:cNvSpPr txBox="1"/>
          <p:nvPr/>
        </p:nvSpPr>
        <p:spPr>
          <a:xfrm>
            <a:off x="707449" y="4500440"/>
            <a:ext cx="2871601" cy="7738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Don Skerman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3 April 2024</a:t>
            </a:r>
          </a:p>
        </p:txBody>
      </p:sp>
      <p:pic>
        <p:nvPicPr>
          <p:cNvPr id="9" name="Picture 8" descr="A group of people walking in a forest&#10;&#10;Description automatically generated">
            <a:extLst>
              <a:ext uri="{FF2B5EF4-FFF2-40B4-BE49-F238E27FC236}">
                <a16:creationId xmlns:a16="http://schemas.microsoft.com/office/drawing/2014/main" id="{8F9E19E8-5E25-BCF0-0AA1-AC9138524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776" y="0"/>
            <a:ext cx="9099545" cy="682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15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C12D0-AFB6-EADD-F164-C7F22F03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101"/>
            <a:ext cx="10515600" cy="494954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Section 3C (gully downstream of current SNA, should still be in SNA)</a:t>
            </a:r>
            <a:endParaRPr lang="en-AU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385A16-C697-7192-F23C-F47CAFAD2E01}"/>
              </a:ext>
            </a:extLst>
          </p:cNvPr>
          <p:cNvSpPr txBox="1"/>
          <p:nvPr/>
        </p:nvSpPr>
        <p:spPr>
          <a:xfrm>
            <a:off x="269823" y="5103674"/>
            <a:ext cx="33877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tall beech trees on banks, </a:t>
            </a:r>
          </a:p>
          <a:p>
            <a:r>
              <a:rPr lang="en-US" dirty="0"/>
              <a:t>mature mamaku, </a:t>
            </a:r>
            <a:r>
              <a:rPr lang="en-US" dirty="0" err="1"/>
              <a:t>ponga</a:t>
            </a:r>
            <a:r>
              <a:rPr lang="en-US" dirty="0"/>
              <a:t>, native tree seedlings</a:t>
            </a:r>
          </a:p>
          <a:p>
            <a:r>
              <a:rPr lang="en-US" dirty="0"/>
              <a:t>another gully joining from east near start of this section, </a:t>
            </a:r>
          </a:p>
          <a:p>
            <a:r>
              <a:rPr lang="en-US" b="1" dirty="0"/>
              <a:t>not</a:t>
            </a:r>
            <a:r>
              <a:rPr lang="en-US" dirty="0"/>
              <a:t> weed infested</a:t>
            </a:r>
            <a:endParaRPr lang="en-AU" dirty="0"/>
          </a:p>
        </p:txBody>
      </p:sp>
      <p:pic>
        <p:nvPicPr>
          <p:cNvPr id="5" name="Picture 4" descr="A map of a forest&#10;&#10;Description automatically generated">
            <a:extLst>
              <a:ext uri="{FF2B5EF4-FFF2-40B4-BE49-F238E27FC236}">
                <a16:creationId xmlns:a16="http://schemas.microsoft.com/office/drawing/2014/main" id="{FC7D2278-E57F-C21C-4432-30EFAE059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3" y="616055"/>
            <a:ext cx="3636579" cy="4519448"/>
          </a:xfrm>
          <a:prstGeom prst="rect">
            <a:avLst/>
          </a:prstGeom>
        </p:spPr>
      </p:pic>
      <p:pic>
        <p:nvPicPr>
          <p:cNvPr id="7" name="Picture 6" descr="A forest with trees and plants&#10;&#10;Description automatically generated">
            <a:extLst>
              <a:ext uri="{FF2B5EF4-FFF2-40B4-BE49-F238E27FC236}">
                <a16:creationId xmlns:a16="http://schemas.microsoft.com/office/drawing/2014/main" id="{2ADFBDE2-5524-F2E5-DF69-142656772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3865" y="984568"/>
            <a:ext cx="2862504" cy="2146878"/>
          </a:xfrm>
          <a:prstGeom prst="rect">
            <a:avLst/>
          </a:prstGeom>
        </p:spPr>
      </p:pic>
      <p:pic>
        <p:nvPicPr>
          <p:cNvPr id="9" name="Picture 8" descr="A person standing in a forest&#10;&#10;Description automatically generated">
            <a:extLst>
              <a:ext uri="{FF2B5EF4-FFF2-40B4-BE49-F238E27FC236}">
                <a16:creationId xmlns:a16="http://schemas.microsoft.com/office/drawing/2014/main" id="{F3FA13C8-5156-BB14-9A63-5741761599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6019" y="984570"/>
            <a:ext cx="2862506" cy="2146879"/>
          </a:xfrm>
          <a:prstGeom prst="rect">
            <a:avLst/>
          </a:prstGeom>
        </p:spPr>
      </p:pic>
      <p:pic>
        <p:nvPicPr>
          <p:cNvPr id="13" name="Picture 12" descr="Looking up at trees and plants&#10;&#10;Description automatically generated">
            <a:extLst>
              <a:ext uri="{FF2B5EF4-FFF2-40B4-BE49-F238E27FC236}">
                <a16:creationId xmlns:a16="http://schemas.microsoft.com/office/drawing/2014/main" id="{4A28FD0A-74C1-5E3F-ADCE-363AE09AED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2508" y="3912407"/>
            <a:ext cx="2862504" cy="2146878"/>
          </a:xfrm>
          <a:prstGeom prst="rect">
            <a:avLst/>
          </a:prstGeom>
        </p:spPr>
      </p:pic>
      <p:pic>
        <p:nvPicPr>
          <p:cNvPr id="15" name="Picture 14" descr="A person walking through a forest&#10;&#10;Description automatically generated">
            <a:extLst>
              <a:ext uri="{FF2B5EF4-FFF2-40B4-BE49-F238E27FC236}">
                <a16:creationId xmlns:a16="http://schemas.microsoft.com/office/drawing/2014/main" id="{8773E29B-9A40-F75E-CB30-B4105A4999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418" y="761825"/>
            <a:ext cx="3636579" cy="2727434"/>
          </a:xfrm>
          <a:prstGeom prst="rect">
            <a:avLst/>
          </a:prstGeom>
        </p:spPr>
      </p:pic>
      <p:pic>
        <p:nvPicPr>
          <p:cNvPr id="17" name="Picture 16" descr="A person walking in a forest&#10;&#10;Description automatically generated">
            <a:extLst>
              <a:ext uri="{FF2B5EF4-FFF2-40B4-BE49-F238E27FC236}">
                <a16:creationId xmlns:a16="http://schemas.microsoft.com/office/drawing/2014/main" id="{F61B09DB-CD3B-7C02-2F75-5DC510D8BE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6018" y="3912407"/>
            <a:ext cx="2862503" cy="2146877"/>
          </a:xfrm>
          <a:prstGeom prst="rect">
            <a:avLst/>
          </a:prstGeom>
        </p:spPr>
      </p:pic>
      <p:pic>
        <p:nvPicPr>
          <p:cNvPr id="19" name="Picture 18" descr="A group of people walking in a forest&#10;&#10;Description automatically generated">
            <a:extLst>
              <a:ext uri="{FF2B5EF4-FFF2-40B4-BE49-F238E27FC236}">
                <a16:creationId xmlns:a16="http://schemas.microsoft.com/office/drawing/2014/main" id="{598658EA-EB50-053A-4749-9E31F5A26B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419" y="3554594"/>
            <a:ext cx="3636579" cy="2727434"/>
          </a:xfrm>
          <a:prstGeom prst="rect">
            <a:avLst/>
          </a:prstGeom>
        </p:spPr>
      </p:pic>
      <p:sp>
        <p:nvSpPr>
          <p:cNvPr id="20" name="Arrow: Left 19">
            <a:extLst>
              <a:ext uri="{FF2B5EF4-FFF2-40B4-BE49-F238E27FC236}">
                <a16:creationId xmlns:a16="http://schemas.microsoft.com/office/drawing/2014/main" id="{B4401E06-1A8E-ADC3-108C-B820C4BD9F3B}"/>
              </a:ext>
            </a:extLst>
          </p:cNvPr>
          <p:cNvSpPr/>
          <p:nvPr/>
        </p:nvSpPr>
        <p:spPr>
          <a:xfrm>
            <a:off x="2286033" y="1196411"/>
            <a:ext cx="546930" cy="393106"/>
          </a:xfrm>
          <a:prstGeom prst="lef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7161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C12D0-AFB6-EADD-F164-C7F22F03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101"/>
            <a:ext cx="10515600" cy="494954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Section 4 (within current SNA, excluded by Dr </a:t>
            </a:r>
            <a:r>
              <a:rPr lang="en-US" sz="2400" dirty="0" err="1"/>
              <a:t>Keesing</a:t>
            </a:r>
            <a:r>
              <a:rPr lang="en-US" sz="2400" dirty="0"/>
              <a:t>)</a:t>
            </a:r>
            <a:endParaRPr lang="en-AU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385A16-C697-7192-F23C-F47CAFAD2E01}"/>
              </a:ext>
            </a:extLst>
          </p:cNvPr>
          <p:cNvSpPr txBox="1"/>
          <p:nvPr/>
        </p:nvSpPr>
        <p:spPr>
          <a:xfrm>
            <a:off x="458399" y="5049388"/>
            <a:ext cx="37849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miromiro</a:t>
            </a:r>
            <a:r>
              <a:rPr lang="en-US" dirty="0"/>
              <a:t> and </a:t>
            </a:r>
            <a:r>
              <a:rPr lang="en-US" dirty="0" err="1"/>
              <a:t>piwakawaka</a:t>
            </a:r>
            <a:r>
              <a:rPr lang="en-US" dirty="0"/>
              <a:t> seen</a:t>
            </a:r>
          </a:p>
          <a:p>
            <a:r>
              <a:rPr lang="en-US" dirty="0" err="1"/>
              <a:t>kānuka</a:t>
            </a:r>
            <a:r>
              <a:rPr lang="en-US" dirty="0"/>
              <a:t>/</a:t>
            </a:r>
            <a:r>
              <a:rPr lang="en-US" dirty="0" err="1"/>
              <a:t>mānuka</a:t>
            </a:r>
            <a:r>
              <a:rPr lang="en-US" dirty="0"/>
              <a:t>, </a:t>
            </a:r>
            <a:r>
              <a:rPr lang="en-US" dirty="0" err="1"/>
              <a:t>ponga</a:t>
            </a:r>
            <a:r>
              <a:rPr lang="en-US" dirty="0"/>
              <a:t>, mamaku, native tree seedlings</a:t>
            </a:r>
          </a:p>
          <a:p>
            <a:r>
              <a:rPr lang="en-US" dirty="0"/>
              <a:t>provides a link between more mature areas</a:t>
            </a:r>
            <a:endParaRPr lang="en-AU" dirty="0"/>
          </a:p>
        </p:txBody>
      </p:sp>
      <p:pic>
        <p:nvPicPr>
          <p:cNvPr id="5" name="Picture 4" descr="A map of a forest&#10;&#10;Description automatically generated">
            <a:extLst>
              <a:ext uri="{FF2B5EF4-FFF2-40B4-BE49-F238E27FC236}">
                <a16:creationId xmlns:a16="http://schemas.microsoft.com/office/drawing/2014/main" id="{193A55CA-683C-8B19-B146-06E792F04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2" y="658594"/>
            <a:ext cx="4162097" cy="4141076"/>
          </a:xfrm>
          <a:prstGeom prst="rect">
            <a:avLst/>
          </a:prstGeom>
        </p:spPr>
      </p:pic>
      <p:pic>
        <p:nvPicPr>
          <p:cNvPr id="7" name="Picture 6" descr="A person walking through a forest&#10;&#10;Description automatically generated">
            <a:extLst>
              <a:ext uri="{FF2B5EF4-FFF2-40B4-BE49-F238E27FC236}">
                <a16:creationId xmlns:a16="http://schemas.microsoft.com/office/drawing/2014/main" id="{7490DD3C-3E1A-7189-90ED-981E55DF0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1709" y="1030263"/>
            <a:ext cx="2973339" cy="2230004"/>
          </a:xfrm>
          <a:prstGeom prst="rect">
            <a:avLst/>
          </a:prstGeom>
        </p:spPr>
      </p:pic>
      <p:pic>
        <p:nvPicPr>
          <p:cNvPr id="9" name="Picture 8" descr="A forest with trees and ferns&#10;&#10;Description automatically generated">
            <a:extLst>
              <a:ext uri="{FF2B5EF4-FFF2-40B4-BE49-F238E27FC236}">
                <a16:creationId xmlns:a16="http://schemas.microsoft.com/office/drawing/2014/main" id="{038DD07C-E12D-722E-D578-C85BFC4BE0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8508" y="1030262"/>
            <a:ext cx="2973340" cy="2230005"/>
          </a:xfrm>
          <a:prstGeom prst="rect">
            <a:avLst/>
          </a:prstGeom>
        </p:spPr>
      </p:pic>
      <p:pic>
        <p:nvPicPr>
          <p:cNvPr id="11" name="Picture 10" descr="A forest with trees and plants&#10;&#10;Description automatically generated">
            <a:extLst>
              <a:ext uri="{FF2B5EF4-FFF2-40B4-BE49-F238E27FC236}">
                <a16:creationId xmlns:a16="http://schemas.microsoft.com/office/drawing/2014/main" id="{D256D1A8-EEBD-AC12-31BA-E98CA2112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76" y="3734922"/>
            <a:ext cx="3505245" cy="2628934"/>
          </a:xfrm>
          <a:prstGeom prst="rect">
            <a:avLst/>
          </a:prstGeom>
        </p:spPr>
      </p:pic>
      <p:pic>
        <p:nvPicPr>
          <p:cNvPr id="13" name="Picture 12" descr="A group of trees in a forest&#10;&#10;Description automatically generated">
            <a:extLst>
              <a:ext uri="{FF2B5EF4-FFF2-40B4-BE49-F238E27FC236}">
                <a16:creationId xmlns:a16="http://schemas.microsoft.com/office/drawing/2014/main" id="{FFE22640-09D7-E3AB-633D-4827745E7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58356" y="1060486"/>
            <a:ext cx="2973340" cy="2230005"/>
          </a:xfrm>
          <a:prstGeom prst="rect">
            <a:avLst/>
          </a:prstGeom>
        </p:spPr>
      </p:pic>
      <p:pic>
        <p:nvPicPr>
          <p:cNvPr id="19" name="Picture 18" descr="A path through a forest&#10;&#10;Description automatically generated">
            <a:extLst>
              <a:ext uri="{FF2B5EF4-FFF2-40B4-BE49-F238E27FC236}">
                <a16:creationId xmlns:a16="http://schemas.microsoft.com/office/drawing/2014/main" id="{34DFED10-5503-477F-EE6A-A90FECD67B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784" y="3734921"/>
            <a:ext cx="3505245" cy="262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201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C12D0-AFB6-EADD-F164-C7F22F03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101"/>
            <a:ext cx="10515600" cy="494954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Section 5 (within current SNA, excluded by Dr </a:t>
            </a:r>
            <a:r>
              <a:rPr lang="en-US" sz="2400" dirty="0" err="1"/>
              <a:t>Keesing</a:t>
            </a:r>
            <a:r>
              <a:rPr lang="en-US" sz="2400" dirty="0"/>
              <a:t>)</a:t>
            </a:r>
            <a:endParaRPr lang="en-AU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385A16-C697-7192-F23C-F47CAFAD2E01}"/>
              </a:ext>
            </a:extLst>
          </p:cNvPr>
          <p:cNvSpPr txBox="1"/>
          <p:nvPr/>
        </p:nvSpPr>
        <p:spPr>
          <a:xfrm>
            <a:off x="458399" y="5049388"/>
            <a:ext cx="37849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large beech, tōtara, kamahi, </a:t>
            </a:r>
            <a:r>
              <a:rPr lang="en-US" dirty="0" err="1"/>
              <a:t>kānuka</a:t>
            </a:r>
            <a:r>
              <a:rPr lang="en-US" dirty="0"/>
              <a:t>, </a:t>
            </a:r>
            <a:r>
              <a:rPr lang="en-US" dirty="0" err="1"/>
              <a:t>mānuka</a:t>
            </a:r>
            <a:r>
              <a:rPr lang="en-US" dirty="0"/>
              <a:t>, </a:t>
            </a:r>
            <a:r>
              <a:rPr lang="en-US" dirty="0" err="1"/>
              <a:t>ponga</a:t>
            </a:r>
            <a:r>
              <a:rPr lang="en-US" dirty="0"/>
              <a:t>, mamaku, </a:t>
            </a:r>
          </a:p>
          <a:p>
            <a:r>
              <a:rPr lang="en-US" dirty="0"/>
              <a:t>native tree seedlings of various heights, </a:t>
            </a:r>
          </a:p>
          <a:p>
            <a:r>
              <a:rPr lang="en-US" dirty="0"/>
              <a:t>pines north of SNA boundary</a:t>
            </a:r>
          </a:p>
        </p:txBody>
      </p:sp>
      <p:pic>
        <p:nvPicPr>
          <p:cNvPr id="4" name="Picture 3" descr="A map of a forest&#10;&#10;Description automatically generated">
            <a:extLst>
              <a:ext uri="{FF2B5EF4-FFF2-40B4-BE49-F238E27FC236}">
                <a16:creationId xmlns:a16="http://schemas.microsoft.com/office/drawing/2014/main" id="{2AD4F96F-5153-52EA-0633-A09964C99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9" y="742475"/>
            <a:ext cx="4511682" cy="4058805"/>
          </a:xfrm>
          <a:prstGeom prst="rect">
            <a:avLst/>
          </a:prstGeom>
        </p:spPr>
      </p:pic>
      <p:pic>
        <p:nvPicPr>
          <p:cNvPr id="8" name="Picture 7" descr="A close-up of a forest&#10;&#10;Description automatically generated">
            <a:extLst>
              <a:ext uri="{FF2B5EF4-FFF2-40B4-BE49-F238E27FC236}">
                <a16:creationId xmlns:a16="http://schemas.microsoft.com/office/drawing/2014/main" id="{352A2054-1996-4D23-5B7B-64FCACF3B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61672" y="1106385"/>
            <a:ext cx="2911270" cy="2183453"/>
          </a:xfrm>
          <a:prstGeom prst="rect">
            <a:avLst/>
          </a:prstGeom>
        </p:spPr>
      </p:pic>
      <p:pic>
        <p:nvPicPr>
          <p:cNvPr id="12" name="Picture 11" descr="A group of green plants&#10;&#10;Description automatically generated">
            <a:extLst>
              <a:ext uri="{FF2B5EF4-FFF2-40B4-BE49-F238E27FC236}">
                <a16:creationId xmlns:a16="http://schemas.microsoft.com/office/drawing/2014/main" id="{F23B8FBD-AAA7-759D-2101-0A38F387F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1364" y="1106383"/>
            <a:ext cx="2911272" cy="2183454"/>
          </a:xfrm>
          <a:prstGeom prst="rect">
            <a:avLst/>
          </a:prstGeom>
        </p:spPr>
      </p:pic>
      <p:pic>
        <p:nvPicPr>
          <p:cNvPr id="17" name="Picture 16" descr="A tree with many branches&#10;&#10;Description automatically generated">
            <a:extLst>
              <a:ext uri="{FF2B5EF4-FFF2-40B4-BE49-F238E27FC236}">
                <a16:creationId xmlns:a16="http://schemas.microsoft.com/office/drawing/2014/main" id="{6A9C0B76-C655-FC35-0CCC-62855C87DC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01057" y="1106384"/>
            <a:ext cx="2911272" cy="2183454"/>
          </a:xfrm>
          <a:prstGeom prst="rect">
            <a:avLst/>
          </a:prstGeom>
        </p:spPr>
      </p:pic>
      <p:pic>
        <p:nvPicPr>
          <p:cNvPr id="20" name="Picture 19" descr="A group of green plants and trees&#10;&#10;Description automatically generated">
            <a:extLst>
              <a:ext uri="{FF2B5EF4-FFF2-40B4-BE49-F238E27FC236}">
                <a16:creationId xmlns:a16="http://schemas.microsoft.com/office/drawing/2014/main" id="{EFACD433-D7D1-136F-1690-6860AEBB72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1809" y="4189540"/>
            <a:ext cx="2911268" cy="2183451"/>
          </a:xfrm>
          <a:prstGeom prst="rect">
            <a:avLst/>
          </a:prstGeom>
        </p:spPr>
      </p:pic>
      <p:pic>
        <p:nvPicPr>
          <p:cNvPr id="25" name="Picture 24" descr="A forest with trees and plants&#10;&#10;Description automatically generated">
            <a:extLst>
              <a:ext uri="{FF2B5EF4-FFF2-40B4-BE49-F238E27FC236}">
                <a16:creationId xmlns:a16="http://schemas.microsoft.com/office/drawing/2014/main" id="{3E596044-7FD3-A37E-D2F8-506B9C314B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1365" y="4189540"/>
            <a:ext cx="2911270" cy="2183453"/>
          </a:xfrm>
          <a:prstGeom prst="rect">
            <a:avLst/>
          </a:prstGeom>
        </p:spPr>
      </p:pic>
      <p:pic>
        <p:nvPicPr>
          <p:cNvPr id="27" name="Picture 26" descr="A forest with trees and plants&#10;&#10;Description automatically generated">
            <a:extLst>
              <a:ext uri="{FF2B5EF4-FFF2-40B4-BE49-F238E27FC236}">
                <a16:creationId xmlns:a16="http://schemas.microsoft.com/office/drawing/2014/main" id="{76575147-3F34-BF52-5FC1-AE3EACAACD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01057" y="4189540"/>
            <a:ext cx="2911273" cy="218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72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C12D0-AFB6-EADD-F164-C7F22F03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101"/>
            <a:ext cx="10515600" cy="494954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Vegetation Plots by Dr </a:t>
            </a:r>
            <a:r>
              <a:rPr lang="en-US" sz="2400" dirty="0" err="1"/>
              <a:t>Keesing</a:t>
            </a:r>
            <a:endParaRPr lang="en-AU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385A16-C697-7192-F23C-F47CAFAD2E01}"/>
              </a:ext>
            </a:extLst>
          </p:cNvPr>
          <p:cNvSpPr txBox="1"/>
          <p:nvPr/>
        </p:nvSpPr>
        <p:spPr>
          <a:xfrm>
            <a:off x="236726" y="3620779"/>
            <a:ext cx="58592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Ambiguity in the locations of the vegetation plots in Dr </a:t>
            </a:r>
            <a:r>
              <a:rPr lang="en-US" dirty="0" err="1"/>
              <a:t>Keesing’s</a:t>
            </a:r>
            <a:r>
              <a:rPr lang="en-US" dirty="0"/>
              <a:t> statement of evidence 17/11/23 - not numbered in Fig 3 (reproduced above with waypoints added to calibrated map).  No rationale given for selection of plot locations.</a:t>
            </a:r>
          </a:p>
          <a:p>
            <a:endParaRPr lang="en-US" dirty="0"/>
          </a:p>
          <a:p>
            <a:r>
              <a:rPr lang="en-US" dirty="0"/>
              <a:t>Discrepancy between locations of plots shown in Fig 1 of </a:t>
            </a:r>
            <a:r>
              <a:rPr lang="en-US" dirty="0" err="1"/>
              <a:t>Mr</a:t>
            </a:r>
            <a:r>
              <a:rPr lang="en-US" dirty="0"/>
              <a:t> Goldwater’s site notes from 22/12/23 visit (top right)</a:t>
            </a:r>
          </a:p>
          <a:p>
            <a:endParaRPr lang="en-US" dirty="0"/>
          </a:p>
          <a:p>
            <a:r>
              <a:rPr lang="en-US" dirty="0"/>
              <a:t>Discrepancy between descriptions of topography </a:t>
            </a:r>
            <a:r>
              <a:rPr lang="en-US"/>
              <a:t>at plots in </a:t>
            </a:r>
            <a:r>
              <a:rPr lang="en-US" dirty="0"/>
              <a:t>Dr </a:t>
            </a:r>
            <a:r>
              <a:rPr lang="en-US" dirty="0" err="1"/>
              <a:t>Keesing’s</a:t>
            </a:r>
            <a:r>
              <a:rPr lang="en-US" dirty="0"/>
              <a:t> statement of evidence and the topographic may from UHCC </a:t>
            </a:r>
            <a:r>
              <a:rPr lang="en-US" dirty="0" err="1"/>
              <a:t>Xplorer</a:t>
            </a:r>
            <a:r>
              <a:rPr lang="en-US" dirty="0"/>
              <a:t> (bottom right)</a:t>
            </a:r>
          </a:p>
          <a:p>
            <a:endParaRPr lang="en-US" dirty="0"/>
          </a:p>
        </p:txBody>
      </p:sp>
      <p:pic>
        <p:nvPicPr>
          <p:cNvPr id="5" name="Picture 4" descr="A map of a forest&#10;&#10;Description automatically generated">
            <a:extLst>
              <a:ext uri="{FF2B5EF4-FFF2-40B4-BE49-F238E27FC236}">
                <a16:creationId xmlns:a16="http://schemas.microsoft.com/office/drawing/2014/main" id="{F1AD0805-F780-4683-3578-E7C2F8ADD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607" y="597080"/>
            <a:ext cx="3996593" cy="3023699"/>
          </a:xfrm>
          <a:prstGeom prst="rect">
            <a:avLst/>
          </a:prstGeom>
        </p:spPr>
      </p:pic>
      <p:pic>
        <p:nvPicPr>
          <p:cNvPr id="7" name="Picture 6" descr="A map of a forest&#10;&#10;Description automatically generated">
            <a:extLst>
              <a:ext uri="{FF2B5EF4-FFF2-40B4-BE49-F238E27FC236}">
                <a16:creationId xmlns:a16="http://schemas.microsoft.com/office/drawing/2014/main" id="{9841F2E2-7423-585E-929B-7B296571D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3244"/>
            <a:ext cx="5257799" cy="3025198"/>
          </a:xfrm>
          <a:prstGeom prst="rect">
            <a:avLst/>
          </a:prstGeom>
        </p:spPr>
      </p:pic>
      <p:pic>
        <p:nvPicPr>
          <p:cNvPr id="10" name="Picture 9" descr="A map of a forest&#10;&#10;Description automatically generated">
            <a:extLst>
              <a:ext uri="{FF2B5EF4-FFF2-40B4-BE49-F238E27FC236}">
                <a16:creationId xmlns:a16="http://schemas.microsoft.com/office/drawing/2014/main" id="{5D036FFD-98E5-67B1-9A95-3A1E1A57A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607" y="3676209"/>
            <a:ext cx="4532302" cy="309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915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D6DB2-9034-FE27-189D-7500570D6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851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Conclusions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3D9154-D380-BCCD-42A6-542D3BECDA3D}"/>
              </a:ext>
            </a:extLst>
          </p:cNvPr>
          <p:cNvSpPr txBox="1"/>
          <p:nvPr/>
        </p:nvSpPr>
        <p:spPr>
          <a:xfrm>
            <a:off x="623843" y="1358781"/>
            <a:ext cx="1081043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reduction to the current SNA is warranted.  Examples of advanced regeneration were found within sections that had extensive </a:t>
            </a:r>
            <a:r>
              <a:rPr lang="en-US" sz="2400" dirty="0" err="1"/>
              <a:t>ponga</a:t>
            </a:r>
            <a:r>
              <a:rPr lang="en-US" sz="2400" dirty="0"/>
              <a:t> and mamaku and are obviously being used by birds who are spreading seeds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entirety of the section 1 gully should be added to the SNA to protect this permanent watercourse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entirety of the section 3 gully should be added to the SNA to protect this permanent watercourse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Pine trees should be gradually killed rather than clear felled so as to not damage the native seedlings and reduce invasion by weeds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33714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90563-F285-D898-AF44-DB3AA762E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032050" cy="703099"/>
          </a:xfrm>
        </p:spPr>
        <p:txBody>
          <a:bodyPr/>
          <a:lstStyle/>
          <a:p>
            <a:pPr algn="ctr"/>
            <a:r>
              <a:rPr lang="en-US" dirty="0"/>
              <a:t>Route of site visit 10 Mar 24</a:t>
            </a:r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97A2DD-80D0-CB47-9BFC-51EE92C70369}"/>
              </a:ext>
            </a:extLst>
          </p:cNvPr>
          <p:cNvSpPr txBox="1"/>
          <p:nvPr/>
        </p:nvSpPr>
        <p:spPr>
          <a:xfrm>
            <a:off x="1476324" y="6119751"/>
            <a:ext cx="3968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Paraparaumu 1:50,000 topographic map</a:t>
            </a:r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2347DC-2A3E-325B-4098-05B1FEC2EF46}"/>
              </a:ext>
            </a:extLst>
          </p:cNvPr>
          <p:cNvSpPr txBox="1"/>
          <p:nvPr/>
        </p:nvSpPr>
        <p:spPr>
          <a:xfrm>
            <a:off x="6746898" y="6123543"/>
            <a:ext cx="461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Attachment B Fig 1 from </a:t>
            </a:r>
            <a:r>
              <a:rPr lang="en-US" dirty="0" err="1"/>
              <a:t>Mr</a:t>
            </a:r>
            <a:r>
              <a:rPr lang="en-US" dirty="0"/>
              <a:t> Goldwater’s report</a:t>
            </a:r>
            <a:endParaRPr lang="en-AU" dirty="0"/>
          </a:p>
        </p:txBody>
      </p:sp>
      <p:pic>
        <p:nvPicPr>
          <p:cNvPr id="9" name="Picture 8" descr="A map of a railway museum&#10;&#10;Description automatically generated">
            <a:extLst>
              <a:ext uri="{FF2B5EF4-FFF2-40B4-BE49-F238E27FC236}">
                <a16:creationId xmlns:a16="http://schemas.microsoft.com/office/drawing/2014/main" id="{316DE3F7-4FF9-10AC-26BC-F0AD53195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08" y="1068224"/>
            <a:ext cx="5249991" cy="4691415"/>
          </a:xfrm>
          <a:prstGeom prst="rect">
            <a:avLst/>
          </a:prstGeom>
        </p:spPr>
      </p:pic>
      <p:pic>
        <p:nvPicPr>
          <p:cNvPr id="14" name="Picture 13" descr="A map of a forest&#10;&#10;Description automatically generated">
            <a:extLst>
              <a:ext uri="{FF2B5EF4-FFF2-40B4-BE49-F238E27FC236}">
                <a16:creationId xmlns:a16="http://schemas.microsoft.com/office/drawing/2014/main" id="{25F59FB7-50A1-6598-7259-950E37C1F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599" y="1068224"/>
            <a:ext cx="5348535" cy="490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26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5E7-E62A-DEDE-8941-D827D6946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3835"/>
          </a:xfrm>
        </p:spPr>
        <p:txBody>
          <a:bodyPr>
            <a:noAutofit/>
          </a:bodyPr>
          <a:lstStyle/>
          <a:p>
            <a:pPr algn="ctr"/>
            <a:r>
              <a:rPr lang="en-US" sz="2400"/>
              <a:t>Section 1A gully photos (outside current SNA)</a:t>
            </a:r>
            <a:endParaRPr lang="en-AU" sz="2400" dirty="0"/>
          </a:p>
        </p:txBody>
      </p:sp>
      <p:pic>
        <p:nvPicPr>
          <p:cNvPr id="16" name="Picture 15" descr="A forest with ferns and trees&#10;&#10;Description automatically generated with medium confidence">
            <a:extLst>
              <a:ext uri="{FF2B5EF4-FFF2-40B4-BE49-F238E27FC236}">
                <a16:creationId xmlns:a16="http://schemas.microsoft.com/office/drawing/2014/main" id="{4E446A09-6DEB-1510-ADE5-51EDEC7F3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5567" y="1104580"/>
            <a:ext cx="2584101" cy="1938076"/>
          </a:xfrm>
          <a:prstGeom prst="rect">
            <a:avLst/>
          </a:prstGeom>
        </p:spPr>
      </p:pic>
      <p:pic>
        <p:nvPicPr>
          <p:cNvPr id="18" name="Picture 17" descr="A forest with trees and ferns&#10;&#10;Description automatically generated">
            <a:extLst>
              <a:ext uri="{FF2B5EF4-FFF2-40B4-BE49-F238E27FC236}">
                <a16:creationId xmlns:a16="http://schemas.microsoft.com/office/drawing/2014/main" id="{EC7E9DFD-6E3B-BD81-B8B1-D9F05BC58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4922" y="1104577"/>
            <a:ext cx="2584103" cy="1938077"/>
          </a:xfrm>
          <a:prstGeom prst="rect">
            <a:avLst/>
          </a:prstGeom>
        </p:spPr>
      </p:pic>
      <p:pic>
        <p:nvPicPr>
          <p:cNvPr id="20" name="Picture 19" descr="A bird standing in a forest&#10;&#10;Description automatically generated">
            <a:extLst>
              <a:ext uri="{FF2B5EF4-FFF2-40B4-BE49-F238E27FC236}">
                <a16:creationId xmlns:a16="http://schemas.microsoft.com/office/drawing/2014/main" id="{6FC5F519-44BF-4BB8-D7B4-3D5DD5798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44278" y="1104576"/>
            <a:ext cx="2584103" cy="1938077"/>
          </a:xfrm>
          <a:prstGeom prst="rect">
            <a:avLst/>
          </a:prstGeom>
        </p:spPr>
      </p:pic>
      <p:pic>
        <p:nvPicPr>
          <p:cNvPr id="22" name="Picture 21" descr="A forest with trees and plants&#10;&#10;Description automatically generated">
            <a:extLst>
              <a:ext uri="{FF2B5EF4-FFF2-40B4-BE49-F238E27FC236}">
                <a16:creationId xmlns:a16="http://schemas.microsoft.com/office/drawing/2014/main" id="{1D5843D2-7D5D-A42F-A273-146E1B84CB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2020" y="3928812"/>
            <a:ext cx="2692474" cy="2019356"/>
          </a:xfrm>
          <a:prstGeom prst="rect">
            <a:avLst/>
          </a:prstGeom>
        </p:spPr>
      </p:pic>
      <p:pic>
        <p:nvPicPr>
          <p:cNvPr id="24" name="Picture 23" descr="A fern in the forest&#10;&#10;Description automatically generated with medium confidence">
            <a:extLst>
              <a:ext uri="{FF2B5EF4-FFF2-40B4-BE49-F238E27FC236}">
                <a16:creationId xmlns:a16="http://schemas.microsoft.com/office/drawing/2014/main" id="{B64E8481-B0F0-7208-9A5B-E5CD5D2E22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6475" y="3914829"/>
            <a:ext cx="2692475" cy="2019356"/>
          </a:xfrm>
          <a:prstGeom prst="rect">
            <a:avLst/>
          </a:prstGeom>
        </p:spPr>
      </p:pic>
      <p:pic>
        <p:nvPicPr>
          <p:cNvPr id="30" name="Picture 29" descr="A map of a forest&#10;&#10;Description automatically generated">
            <a:extLst>
              <a:ext uri="{FF2B5EF4-FFF2-40B4-BE49-F238E27FC236}">
                <a16:creationId xmlns:a16="http://schemas.microsoft.com/office/drawing/2014/main" id="{6FB9ECCC-CC8F-EAC3-062A-4615F273FB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75" y="781562"/>
            <a:ext cx="3378898" cy="3706444"/>
          </a:xfrm>
          <a:prstGeom prst="rect">
            <a:avLst/>
          </a:prstGeom>
        </p:spPr>
      </p:pic>
      <p:pic>
        <p:nvPicPr>
          <p:cNvPr id="26" name="Picture 25" descr="A person in a forest&#10;&#10;Description automatically generated">
            <a:extLst>
              <a:ext uri="{FF2B5EF4-FFF2-40B4-BE49-F238E27FC236}">
                <a16:creationId xmlns:a16="http://schemas.microsoft.com/office/drawing/2014/main" id="{02A047AC-5301-CB07-6D6F-A921D4AA13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760" y="3578271"/>
            <a:ext cx="3589965" cy="2692474"/>
          </a:xfrm>
          <a:prstGeom prst="rect">
            <a:avLst/>
          </a:prstGeom>
        </p:spPr>
      </p:pic>
      <p:pic>
        <p:nvPicPr>
          <p:cNvPr id="32" name="Picture 31" descr="A close-up of a forest floor&#10;&#10;Description automatically generated">
            <a:extLst>
              <a:ext uri="{FF2B5EF4-FFF2-40B4-BE49-F238E27FC236}">
                <a16:creationId xmlns:a16="http://schemas.microsoft.com/office/drawing/2014/main" id="{EA10BCD0-FBFF-68A3-CAE9-1CBFA7CF02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63634" y="1104575"/>
            <a:ext cx="2584104" cy="1938078"/>
          </a:xfrm>
          <a:prstGeom prst="rect">
            <a:avLst/>
          </a:prstGeom>
        </p:spPr>
      </p:pic>
      <p:sp>
        <p:nvSpPr>
          <p:cNvPr id="34" name="Arrow: Left 33">
            <a:extLst>
              <a:ext uri="{FF2B5EF4-FFF2-40B4-BE49-F238E27FC236}">
                <a16:creationId xmlns:a16="http://schemas.microsoft.com/office/drawing/2014/main" id="{46BF57E4-7B6E-63D6-ACEF-BD8DA265D0EB}"/>
              </a:ext>
            </a:extLst>
          </p:cNvPr>
          <p:cNvSpPr/>
          <p:nvPr/>
        </p:nvSpPr>
        <p:spPr>
          <a:xfrm>
            <a:off x="3240100" y="3365666"/>
            <a:ext cx="390620" cy="299103"/>
          </a:xfrm>
          <a:prstGeom prst="lef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36FFED-5F7F-8210-3C95-5993C87FA97C}"/>
              </a:ext>
            </a:extLst>
          </p:cNvPr>
          <p:cNvSpPr txBox="1"/>
          <p:nvPr/>
        </p:nvSpPr>
        <p:spPr>
          <a:xfrm>
            <a:off x="838200" y="3592253"/>
            <a:ext cx="1177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First water</a:t>
            </a:r>
            <a:endParaRPr lang="en-AU" dirty="0">
              <a:solidFill>
                <a:srgbClr val="00B0F0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FCD2AC0-D11A-58A5-944C-652F4F6EFE7E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2015830" y="3365666"/>
            <a:ext cx="493698" cy="4112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0C24C3-D16E-227E-4DAF-9289D7C871FC}"/>
              </a:ext>
            </a:extLst>
          </p:cNvPr>
          <p:cNvSpPr txBox="1"/>
          <p:nvPr/>
        </p:nvSpPr>
        <p:spPr>
          <a:xfrm>
            <a:off x="239089" y="4700608"/>
            <a:ext cx="32766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mature </a:t>
            </a:r>
            <a:r>
              <a:rPr lang="en-US" dirty="0" err="1"/>
              <a:t>ponga</a:t>
            </a:r>
            <a:r>
              <a:rPr lang="en-US" dirty="0"/>
              <a:t> and mamaku, </a:t>
            </a:r>
            <a:r>
              <a:rPr lang="en-US" dirty="0" err="1"/>
              <a:t>kareao</a:t>
            </a:r>
            <a:r>
              <a:rPr lang="en-US" dirty="0"/>
              <a:t>, native tree seedlings to 5m</a:t>
            </a:r>
          </a:p>
          <a:p>
            <a:r>
              <a:rPr lang="en-US" dirty="0"/>
              <a:t>water flowing despite end of dry summer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39304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5E7-E62A-DEDE-8941-D827D6946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3835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Section 1B gully photos (outside current SNA)</a:t>
            </a:r>
            <a:endParaRPr lang="en-AU" sz="2400" dirty="0"/>
          </a:p>
        </p:txBody>
      </p:sp>
      <p:pic>
        <p:nvPicPr>
          <p:cNvPr id="30" name="Picture 29" descr="A map of a forest&#10;&#10;Description automatically generated">
            <a:extLst>
              <a:ext uri="{FF2B5EF4-FFF2-40B4-BE49-F238E27FC236}">
                <a16:creationId xmlns:a16="http://schemas.microsoft.com/office/drawing/2014/main" id="{6FB9ECCC-CC8F-EAC3-062A-4615F273F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3" y="616988"/>
            <a:ext cx="3378898" cy="3706444"/>
          </a:xfrm>
          <a:prstGeom prst="rect">
            <a:avLst/>
          </a:prstGeom>
        </p:spPr>
      </p:pic>
      <p:pic>
        <p:nvPicPr>
          <p:cNvPr id="8" name="Picture 7" descr="A group of people standing in a forest&#10;&#10;Description automatically generated">
            <a:extLst>
              <a:ext uri="{FF2B5EF4-FFF2-40B4-BE49-F238E27FC236}">
                <a16:creationId xmlns:a16="http://schemas.microsoft.com/office/drawing/2014/main" id="{D169387A-F703-BCEB-A1C5-5233D4270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0513" y="4046509"/>
            <a:ext cx="2948711" cy="2211533"/>
          </a:xfrm>
          <a:prstGeom prst="rect">
            <a:avLst/>
          </a:prstGeom>
        </p:spPr>
      </p:pic>
      <p:pic>
        <p:nvPicPr>
          <p:cNvPr id="10" name="Picture 9" descr="A tree with many leaves&#10;&#10;Description automatically generated with medium confidence">
            <a:extLst>
              <a:ext uri="{FF2B5EF4-FFF2-40B4-BE49-F238E27FC236}">
                <a16:creationId xmlns:a16="http://schemas.microsoft.com/office/drawing/2014/main" id="{A53B0AC0-396F-50A5-ADBB-B16CD0AD4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0512" y="985577"/>
            <a:ext cx="2948711" cy="2211533"/>
          </a:xfrm>
          <a:prstGeom prst="rect">
            <a:avLst/>
          </a:prstGeom>
        </p:spPr>
      </p:pic>
      <p:pic>
        <p:nvPicPr>
          <p:cNvPr id="12" name="Picture 11" descr="Looking up at a tree&#10;&#10;Description automatically generated">
            <a:extLst>
              <a:ext uri="{FF2B5EF4-FFF2-40B4-BE49-F238E27FC236}">
                <a16:creationId xmlns:a16="http://schemas.microsoft.com/office/drawing/2014/main" id="{373EFBD2-B641-A51D-BF6A-0860E7D9A0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2903" y="985579"/>
            <a:ext cx="2948709" cy="2211532"/>
          </a:xfrm>
          <a:prstGeom prst="rect">
            <a:avLst/>
          </a:prstGeom>
        </p:spPr>
      </p:pic>
      <p:pic>
        <p:nvPicPr>
          <p:cNvPr id="14" name="Picture 13" descr="A small box attached to a tree&#10;&#10;Description automatically generated">
            <a:extLst>
              <a:ext uri="{FF2B5EF4-FFF2-40B4-BE49-F238E27FC236}">
                <a16:creationId xmlns:a16="http://schemas.microsoft.com/office/drawing/2014/main" id="{B19AC320-AD59-41E2-66DB-EB79C49D7E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2902" y="4046509"/>
            <a:ext cx="2948711" cy="2211533"/>
          </a:xfrm>
          <a:prstGeom prst="rect">
            <a:avLst/>
          </a:prstGeom>
        </p:spPr>
      </p:pic>
      <p:pic>
        <p:nvPicPr>
          <p:cNvPr id="17" name="Picture 16" descr="A person standing in a forest&#10;&#10;Description automatically generated">
            <a:extLst>
              <a:ext uri="{FF2B5EF4-FFF2-40B4-BE49-F238E27FC236}">
                <a16:creationId xmlns:a16="http://schemas.microsoft.com/office/drawing/2014/main" id="{322B008C-89DA-C9B1-7156-0F103ECD4E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7" y="1030317"/>
            <a:ext cx="3380509" cy="2535382"/>
          </a:xfrm>
          <a:prstGeom prst="rect">
            <a:avLst/>
          </a:prstGeom>
        </p:spPr>
      </p:pic>
      <p:pic>
        <p:nvPicPr>
          <p:cNvPr id="21" name="Picture 20" descr="A person standing in a forest&#10;&#10;Description automatically generated">
            <a:extLst>
              <a:ext uri="{FF2B5EF4-FFF2-40B4-BE49-F238E27FC236}">
                <a16:creationId xmlns:a16="http://schemas.microsoft.com/office/drawing/2014/main" id="{4D6197C3-5D3A-A3A2-1C2C-DA13BB9442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858" y="3677920"/>
            <a:ext cx="3378898" cy="2534174"/>
          </a:xfrm>
          <a:prstGeom prst="rect">
            <a:avLst/>
          </a:prstGeom>
        </p:spPr>
      </p:pic>
      <p:sp>
        <p:nvSpPr>
          <p:cNvPr id="23" name="Arrow: Left 22">
            <a:extLst>
              <a:ext uri="{FF2B5EF4-FFF2-40B4-BE49-F238E27FC236}">
                <a16:creationId xmlns:a16="http://schemas.microsoft.com/office/drawing/2014/main" id="{6915AEF6-1DC4-0D94-C160-CF6124C3F38A}"/>
              </a:ext>
            </a:extLst>
          </p:cNvPr>
          <p:cNvSpPr/>
          <p:nvPr/>
        </p:nvSpPr>
        <p:spPr>
          <a:xfrm>
            <a:off x="3052561" y="2693307"/>
            <a:ext cx="489527" cy="360218"/>
          </a:xfrm>
          <a:prstGeom prst="lef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8E2340-04E8-F1F7-CD94-C81BD9B45E9F}"/>
              </a:ext>
            </a:extLst>
          </p:cNvPr>
          <p:cNvSpPr txBox="1"/>
          <p:nvPr/>
        </p:nvSpPr>
        <p:spPr>
          <a:xfrm>
            <a:off x="207244" y="4505944"/>
            <a:ext cx="3441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mature </a:t>
            </a:r>
            <a:r>
              <a:rPr lang="en-US" dirty="0" err="1"/>
              <a:t>ponga</a:t>
            </a:r>
            <a:r>
              <a:rPr lang="en-US" dirty="0"/>
              <a:t> and mamaku, </a:t>
            </a:r>
            <a:r>
              <a:rPr lang="en-US" dirty="0" err="1"/>
              <a:t>kareao</a:t>
            </a:r>
            <a:r>
              <a:rPr lang="en-US" dirty="0"/>
              <a:t>, tall tōtara and beech, native tree seedlings to 5m</a:t>
            </a:r>
          </a:p>
        </p:txBody>
      </p:sp>
    </p:spTree>
    <p:extLst>
      <p:ext uri="{BB962C8B-B14F-4D97-AF65-F5344CB8AC3E}">
        <p14:creationId xmlns:p14="http://schemas.microsoft.com/office/powerpoint/2010/main" val="1280285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5E7-E62A-DEDE-8941-D827D6946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3835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Section 1C gully photos (outside current SNA)</a:t>
            </a:r>
            <a:endParaRPr lang="en-AU" sz="2400" dirty="0"/>
          </a:p>
        </p:txBody>
      </p:sp>
      <p:pic>
        <p:nvPicPr>
          <p:cNvPr id="30" name="Picture 29" descr="A map of a forest&#10;&#10;Description automatically generated">
            <a:extLst>
              <a:ext uri="{FF2B5EF4-FFF2-40B4-BE49-F238E27FC236}">
                <a16:creationId xmlns:a16="http://schemas.microsoft.com/office/drawing/2014/main" id="{6FB9ECCC-CC8F-EAC3-062A-4615F273F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68" y="717846"/>
            <a:ext cx="3378898" cy="3706444"/>
          </a:xfrm>
          <a:prstGeom prst="rect">
            <a:avLst/>
          </a:prstGeom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id="{BD3BC478-B097-6B22-8BCC-CC91836CF34B}"/>
              </a:ext>
            </a:extLst>
          </p:cNvPr>
          <p:cNvSpPr/>
          <p:nvPr/>
        </p:nvSpPr>
        <p:spPr>
          <a:xfrm>
            <a:off x="2538101" y="932043"/>
            <a:ext cx="564022" cy="324741"/>
          </a:xfrm>
          <a:prstGeom prst="lef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 descr="Looking up view of a tree&#10;&#10;Description automatically generated">
            <a:extLst>
              <a:ext uri="{FF2B5EF4-FFF2-40B4-BE49-F238E27FC236}">
                <a16:creationId xmlns:a16="http://schemas.microsoft.com/office/drawing/2014/main" id="{A07C0BE2-D38E-5994-0BD7-C42A67C71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6178" y="1095171"/>
            <a:ext cx="2923849" cy="2192887"/>
          </a:xfrm>
          <a:prstGeom prst="rect">
            <a:avLst/>
          </a:prstGeom>
        </p:spPr>
      </p:pic>
      <p:pic>
        <p:nvPicPr>
          <p:cNvPr id="7" name="Picture 6" descr="Looking up view of trees in the forest&#10;&#10;Description automatically generated">
            <a:extLst>
              <a:ext uri="{FF2B5EF4-FFF2-40B4-BE49-F238E27FC236}">
                <a16:creationId xmlns:a16="http://schemas.microsoft.com/office/drawing/2014/main" id="{15EDA230-E370-6D00-2A6A-BF6EAC556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3958" y="1110623"/>
            <a:ext cx="2923851" cy="2192888"/>
          </a:xfrm>
          <a:prstGeom prst="rect">
            <a:avLst/>
          </a:prstGeom>
        </p:spPr>
      </p:pic>
      <p:pic>
        <p:nvPicPr>
          <p:cNvPr id="9" name="Picture 8" descr="A forest with trees and plants&#10;&#10;Description automatically generated">
            <a:extLst>
              <a:ext uri="{FF2B5EF4-FFF2-40B4-BE49-F238E27FC236}">
                <a16:creationId xmlns:a16="http://schemas.microsoft.com/office/drawing/2014/main" id="{729E3FD9-61AA-27C6-65A8-44F562883C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91974" y="1110625"/>
            <a:ext cx="2923849" cy="2192887"/>
          </a:xfrm>
          <a:prstGeom prst="rect">
            <a:avLst/>
          </a:prstGeom>
        </p:spPr>
      </p:pic>
      <p:pic>
        <p:nvPicPr>
          <p:cNvPr id="11" name="Picture 10" descr="Looking up view of a tree&#10;&#10;Description automatically generated">
            <a:extLst>
              <a:ext uri="{FF2B5EF4-FFF2-40B4-BE49-F238E27FC236}">
                <a16:creationId xmlns:a16="http://schemas.microsoft.com/office/drawing/2014/main" id="{9AE1BA81-7FE8-8137-4023-08449C4744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5912" y="4179751"/>
            <a:ext cx="2923849" cy="2192887"/>
          </a:xfrm>
          <a:prstGeom prst="rect">
            <a:avLst/>
          </a:prstGeom>
        </p:spPr>
      </p:pic>
      <p:pic>
        <p:nvPicPr>
          <p:cNvPr id="13" name="Picture 12" descr="A tree with green leaves&#10;&#10;Description automatically generated">
            <a:extLst>
              <a:ext uri="{FF2B5EF4-FFF2-40B4-BE49-F238E27FC236}">
                <a16:creationId xmlns:a16="http://schemas.microsoft.com/office/drawing/2014/main" id="{31043DA0-C5DA-96FE-48D2-304655B6CF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3959" y="4156065"/>
            <a:ext cx="2923850" cy="2192888"/>
          </a:xfrm>
          <a:prstGeom prst="rect">
            <a:avLst/>
          </a:prstGeom>
        </p:spPr>
      </p:pic>
      <p:pic>
        <p:nvPicPr>
          <p:cNvPr id="15" name="Picture 14" descr="A view of a forest from a hill&#10;&#10;Description automatically generated">
            <a:extLst>
              <a:ext uri="{FF2B5EF4-FFF2-40B4-BE49-F238E27FC236}">
                <a16:creationId xmlns:a16="http://schemas.microsoft.com/office/drawing/2014/main" id="{0AE277AB-325F-3F12-0516-24CCAF2DED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455" y="3951003"/>
            <a:ext cx="3389162" cy="2541872"/>
          </a:xfrm>
          <a:prstGeom prst="rect">
            <a:avLst/>
          </a:prstGeom>
        </p:spPr>
      </p:pic>
      <p:pic>
        <p:nvPicPr>
          <p:cNvPr id="17" name="Picture 16" descr="A person holding a small lobster&#10;&#10;Description automatically generated">
            <a:extLst>
              <a:ext uri="{FF2B5EF4-FFF2-40B4-BE49-F238E27FC236}">
                <a16:creationId xmlns:a16="http://schemas.microsoft.com/office/drawing/2014/main" id="{63ED40AE-96E3-789C-EDBF-9415A1C078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47" y="4014964"/>
            <a:ext cx="2936956" cy="272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73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C12D0-AFB6-EADD-F164-C7F22F03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101"/>
            <a:ext cx="10515600" cy="494954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Section 2A (outside SNA)</a:t>
            </a:r>
            <a:endParaRPr lang="en-AU" sz="2400" dirty="0"/>
          </a:p>
        </p:txBody>
      </p:sp>
      <p:pic>
        <p:nvPicPr>
          <p:cNvPr id="6" name="Picture 5" descr="A map of a forest&#10;&#10;Description automatically generated">
            <a:extLst>
              <a:ext uri="{FF2B5EF4-FFF2-40B4-BE49-F238E27FC236}">
                <a16:creationId xmlns:a16="http://schemas.microsoft.com/office/drawing/2014/main" id="{022D5916-1755-1073-8383-82D3C1097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1" y="616054"/>
            <a:ext cx="5108028" cy="4529959"/>
          </a:xfrm>
          <a:prstGeom prst="rect">
            <a:avLst/>
          </a:prstGeom>
        </p:spPr>
      </p:pic>
      <p:pic>
        <p:nvPicPr>
          <p:cNvPr id="8" name="Picture 7" descr="A group of trees in a forest&#10;&#10;Description automatically generated">
            <a:extLst>
              <a:ext uri="{FF2B5EF4-FFF2-40B4-BE49-F238E27FC236}">
                <a16:creationId xmlns:a16="http://schemas.microsoft.com/office/drawing/2014/main" id="{CC9CC6A7-0E78-9DE4-5D35-AA377E5A5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073" y="616055"/>
            <a:ext cx="2507320" cy="1857883"/>
          </a:xfrm>
          <a:prstGeom prst="rect">
            <a:avLst/>
          </a:prstGeom>
        </p:spPr>
      </p:pic>
      <p:pic>
        <p:nvPicPr>
          <p:cNvPr id="10" name="Picture 9" descr="A forest with ferns and trees&#10;&#10;Description automatically generated">
            <a:extLst>
              <a:ext uri="{FF2B5EF4-FFF2-40B4-BE49-F238E27FC236}">
                <a16:creationId xmlns:a16="http://schemas.microsoft.com/office/drawing/2014/main" id="{3D4B21B7-D35F-8122-8422-0E0ABBCBF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354" y="2617968"/>
            <a:ext cx="2649215" cy="1880490"/>
          </a:xfrm>
          <a:prstGeom prst="rect">
            <a:avLst/>
          </a:prstGeom>
        </p:spPr>
      </p:pic>
      <p:pic>
        <p:nvPicPr>
          <p:cNvPr id="14" name="Picture 13" descr="A forest with trees and ferns&#10;&#10;Description automatically generated">
            <a:extLst>
              <a:ext uri="{FF2B5EF4-FFF2-40B4-BE49-F238E27FC236}">
                <a16:creationId xmlns:a16="http://schemas.microsoft.com/office/drawing/2014/main" id="{3D566800-8EF3-C989-6CD0-45FBA3E045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073" y="2617968"/>
            <a:ext cx="2507320" cy="1880490"/>
          </a:xfrm>
          <a:prstGeom prst="rect">
            <a:avLst/>
          </a:prstGeom>
        </p:spPr>
      </p:pic>
      <p:pic>
        <p:nvPicPr>
          <p:cNvPr id="16" name="Picture 15" descr="A forest with trees and ferns&#10;&#10;Description automatically generated">
            <a:extLst>
              <a:ext uri="{FF2B5EF4-FFF2-40B4-BE49-F238E27FC236}">
                <a16:creationId xmlns:a16="http://schemas.microsoft.com/office/drawing/2014/main" id="{3196144C-453F-AC3A-DCB9-4C3A3CDEE5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355" y="4642488"/>
            <a:ext cx="2649216" cy="2022968"/>
          </a:xfrm>
          <a:prstGeom prst="rect">
            <a:avLst/>
          </a:prstGeom>
        </p:spPr>
      </p:pic>
      <p:pic>
        <p:nvPicPr>
          <p:cNvPr id="18" name="Picture 17" descr="A group of ferns in a forest&#10;&#10;Description automatically generated">
            <a:extLst>
              <a:ext uri="{FF2B5EF4-FFF2-40B4-BE49-F238E27FC236}">
                <a16:creationId xmlns:a16="http://schemas.microsoft.com/office/drawing/2014/main" id="{E9104BAD-2AAB-AA97-9D0A-BD0D0AFBC9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073" y="4642489"/>
            <a:ext cx="2507320" cy="2022968"/>
          </a:xfrm>
          <a:prstGeom prst="rect">
            <a:avLst/>
          </a:prstGeom>
        </p:spPr>
      </p:pic>
      <p:pic>
        <p:nvPicPr>
          <p:cNvPr id="22" name="Picture 21" descr="A group of trees in a forest&#10;&#10;Description automatically generated">
            <a:extLst>
              <a:ext uri="{FF2B5EF4-FFF2-40B4-BE49-F238E27FC236}">
                <a16:creationId xmlns:a16="http://schemas.microsoft.com/office/drawing/2014/main" id="{C900DD3F-DEE3-6B71-3978-3A3A748C4C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491" y="604752"/>
            <a:ext cx="2649077" cy="188049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3385A16-C697-7192-F23C-F47CAFAD2E01}"/>
              </a:ext>
            </a:extLst>
          </p:cNvPr>
          <p:cNvSpPr txBox="1"/>
          <p:nvPr/>
        </p:nvSpPr>
        <p:spPr>
          <a:xfrm>
            <a:off x="269822" y="5553075"/>
            <a:ext cx="4995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ponga</a:t>
            </a:r>
            <a:r>
              <a:rPr lang="en-US" dirty="0"/>
              <a:t>, native tree seedlings under plantation pines</a:t>
            </a:r>
            <a:endParaRPr lang="en-AU" dirty="0"/>
          </a:p>
        </p:txBody>
      </p:sp>
      <p:sp>
        <p:nvSpPr>
          <p:cNvPr id="25" name="Arrow: Left 24">
            <a:extLst>
              <a:ext uri="{FF2B5EF4-FFF2-40B4-BE49-F238E27FC236}">
                <a16:creationId xmlns:a16="http://schemas.microsoft.com/office/drawing/2014/main" id="{9194FD9A-B7A2-2193-E6B5-91A3FCEA7C63}"/>
              </a:ext>
            </a:extLst>
          </p:cNvPr>
          <p:cNvSpPr/>
          <p:nvPr/>
        </p:nvSpPr>
        <p:spPr>
          <a:xfrm>
            <a:off x="6934954" y="1756372"/>
            <a:ext cx="1457119" cy="334978"/>
          </a:xfrm>
          <a:prstGeom prst="lef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Arrow: Left 25">
            <a:extLst>
              <a:ext uri="{FF2B5EF4-FFF2-40B4-BE49-F238E27FC236}">
                <a16:creationId xmlns:a16="http://schemas.microsoft.com/office/drawing/2014/main" id="{B810B6C3-28AF-2503-6FB8-DEEC2BB4D153}"/>
              </a:ext>
            </a:extLst>
          </p:cNvPr>
          <p:cNvSpPr/>
          <p:nvPr/>
        </p:nvSpPr>
        <p:spPr>
          <a:xfrm>
            <a:off x="4387729" y="2498755"/>
            <a:ext cx="497941" cy="261033"/>
          </a:xfrm>
          <a:prstGeom prst="lef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2494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C12D0-AFB6-EADD-F164-C7F22F03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101"/>
            <a:ext cx="10515600" cy="494954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Section 2B (outside SNA)</a:t>
            </a:r>
            <a:endParaRPr lang="en-AU" sz="2400" dirty="0"/>
          </a:p>
        </p:txBody>
      </p:sp>
      <p:pic>
        <p:nvPicPr>
          <p:cNvPr id="6" name="Picture 5" descr="A map of a forest&#10;&#10;Description automatically generated">
            <a:extLst>
              <a:ext uri="{FF2B5EF4-FFF2-40B4-BE49-F238E27FC236}">
                <a16:creationId xmlns:a16="http://schemas.microsoft.com/office/drawing/2014/main" id="{022D5916-1755-1073-8383-82D3C1097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1" y="616054"/>
            <a:ext cx="5108028" cy="452995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3385A16-C697-7192-F23C-F47CAFAD2E01}"/>
              </a:ext>
            </a:extLst>
          </p:cNvPr>
          <p:cNvSpPr txBox="1"/>
          <p:nvPr/>
        </p:nvSpPr>
        <p:spPr>
          <a:xfrm>
            <a:off x="269823" y="5553075"/>
            <a:ext cx="4473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kānuka</a:t>
            </a:r>
            <a:r>
              <a:rPr lang="en-US" dirty="0"/>
              <a:t>/</a:t>
            </a:r>
            <a:r>
              <a:rPr lang="en-US" dirty="0" err="1"/>
              <a:t>mānuka</a:t>
            </a:r>
            <a:r>
              <a:rPr lang="en-US" dirty="0"/>
              <a:t> , </a:t>
            </a:r>
            <a:r>
              <a:rPr lang="en-US" dirty="0" err="1"/>
              <a:t>ponga</a:t>
            </a:r>
            <a:r>
              <a:rPr lang="en-US" dirty="0"/>
              <a:t>, native tree seedlings to 5m, pine trees</a:t>
            </a:r>
            <a:endParaRPr lang="en-AU" dirty="0"/>
          </a:p>
        </p:txBody>
      </p:sp>
      <p:sp>
        <p:nvSpPr>
          <p:cNvPr id="26" name="Arrow: Left 25">
            <a:extLst>
              <a:ext uri="{FF2B5EF4-FFF2-40B4-BE49-F238E27FC236}">
                <a16:creationId xmlns:a16="http://schemas.microsoft.com/office/drawing/2014/main" id="{B810B6C3-28AF-2503-6FB8-DEEC2BB4D153}"/>
              </a:ext>
            </a:extLst>
          </p:cNvPr>
          <p:cNvSpPr/>
          <p:nvPr/>
        </p:nvSpPr>
        <p:spPr>
          <a:xfrm>
            <a:off x="4346669" y="4653607"/>
            <a:ext cx="497941" cy="261033"/>
          </a:xfrm>
          <a:prstGeom prst="lef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 descr="A forest with trees and plants&#10;&#10;Description automatically generated">
            <a:extLst>
              <a:ext uri="{FF2B5EF4-FFF2-40B4-BE49-F238E27FC236}">
                <a16:creationId xmlns:a16="http://schemas.microsoft.com/office/drawing/2014/main" id="{E73E21E3-1FEC-DA33-ACBD-36B235A25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1049" y="990247"/>
            <a:ext cx="2993543" cy="2245157"/>
          </a:xfrm>
          <a:prstGeom prst="rect">
            <a:avLst/>
          </a:prstGeom>
        </p:spPr>
      </p:pic>
      <p:pic>
        <p:nvPicPr>
          <p:cNvPr id="9" name="Picture 8" descr="Looking up view of trees and blue sky&#10;&#10;Description automatically generated">
            <a:extLst>
              <a:ext uri="{FF2B5EF4-FFF2-40B4-BE49-F238E27FC236}">
                <a16:creationId xmlns:a16="http://schemas.microsoft.com/office/drawing/2014/main" id="{785F2419-D9FB-9EB1-D176-FA0250C8A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91238" y="990248"/>
            <a:ext cx="2993544" cy="2245158"/>
          </a:xfrm>
          <a:prstGeom prst="rect">
            <a:avLst/>
          </a:prstGeom>
        </p:spPr>
      </p:pic>
      <p:pic>
        <p:nvPicPr>
          <p:cNvPr id="11" name="Picture 10" descr="A forest with trees and grass&#10;&#10;Description automatically generated with medium confidence">
            <a:extLst>
              <a:ext uri="{FF2B5EF4-FFF2-40B4-BE49-F238E27FC236}">
                <a16:creationId xmlns:a16="http://schemas.microsoft.com/office/drawing/2014/main" id="{58E5D417-FBE2-1D2C-A681-C07BBF6FA2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1048" y="4040341"/>
            <a:ext cx="2993545" cy="2245159"/>
          </a:xfrm>
          <a:prstGeom prst="rect">
            <a:avLst/>
          </a:prstGeom>
        </p:spPr>
      </p:pic>
      <p:pic>
        <p:nvPicPr>
          <p:cNvPr id="13" name="Picture 12" descr="A group of trees in the woods&#10;&#10;Description automatically generated">
            <a:extLst>
              <a:ext uri="{FF2B5EF4-FFF2-40B4-BE49-F238E27FC236}">
                <a16:creationId xmlns:a16="http://schemas.microsoft.com/office/drawing/2014/main" id="{4D0BF422-48C2-F886-A85B-2CAB0F14AF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91238" y="4023433"/>
            <a:ext cx="2993546" cy="224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56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C12D0-AFB6-EADD-F164-C7F22F03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101"/>
            <a:ext cx="10515600" cy="494954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Section 3A (gully upstream of SNA, should also be SNA)</a:t>
            </a:r>
            <a:endParaRPr lang="en-AU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385A16-C697-7192-F23C-F47CAFAD2E01}"/>
              </a:ext>
            </a:extLst>
          </p:cNvPr>
          <p:cNvSpPr txBox="1"/>
          <p:nvPr/>
        </p:nvSpPr>
        <p:spPr>
          <a:xfrm>
            <a:off x="177424" y="5223344"/>
            <a:ext cx="31014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mature mamaku, </a:t>
            </a:r>
            <a:r>
              <a:rPr lang="en-US" dirty="0" err="1"/>
              <a:t>ponga</a:t>
            </a:r>
            <a:r>
              <a:rPr lang="en-US" dirty="0"/>
              <a:t>, native tree seedlings</a:t>
            </a:r>
          </a:p>
          <a:p>
            <a:r>
              <a:rPr lang="en-US" dirty="0"/>
              <a:t>water started flowing here </a:t>
            </a:r>
            <a:r>
              <a:rPr lang="en-US" dirty="0">
                <a:solidFill>
                  <a:srgbClr val="FF0000"/>
                </a:solidFill>
              </a:rPr>
              <a:t>(not in SNA as stated in written submission)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4" name="Picture 3" descr="A map of a forest&#10;&#10;Description automatically generated">
            <a:extLst>
              <a:ext uri="{FF2B5EF4-FFF2-40B4-BE49-F238E27FC236}">
                <a16:creationId xmlns:a16="http://schemas.microsoft.com/office/drawing/2014/main" id="{53A2A1F7-5BE0-7AC3-C647-CAA003B46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26" y="616055"/>
            <a:ext cx="4130566" cy="4519448"/>
          </a:xfrm>
          <a:prstGeom prst="rect">
            <a:avLst/>
          </a:prstGeom>
        </p:spPr>
      </p:pic>
      <p:pic>
        <p:nvPicPr>
          <p:cNvPr id="12" name="Picture 11" descr="A group of people walking in the woods&#10;&#10;Description automatically generated">
            <a:extLst>
              <a:ext uri="{FF2B5EF4-FFF2-40B4-BE49-F238E27FC236}">
                <a16:creationId xmlns:a16="http://schemas.microsoft.com/office/drawing/2014/main" id="{086495C6-F593-654E-1FDD-B7CC8E85B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3794" y="925591"/>
            <a:ext cx="2936395" cy="2202296"/>
          </a:xfrm>
          <a:prstGeom prst="rect">
            <a:avLst/>
          </a:prstGeom>
        </p:spPr>
      </p:pic>
      <p:pic>
        <p:nvPicPr>
          <p:cNvPr id="15" name="Picture 14" descr="A person walking in the woods&#10;&#10;Description automatically generated">
            <a:extLst>
              <a:ext uri="{FF2B5EF4-FFF2-40B4-BE49-F238E27FC236}">
                <a16:creationId xmlns:a16="http://schemas.microsoft.com/office/drawing/2014/main" id="{CB14F69B-DB30-4959-76FA-63511F9B1B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49985" y="931747"/>
            <a:ext cx="2936396" cy="2202297"/>
          </a:xfrm>
          <a:prstGeom prst="rect">
            <a:avLst/>
          </a:prstGeom>
        </p:spPr>
      </p:pic>
      <p:pic>
        <p:nvPicPr>
          <p:cNvPr id="17" name="Picture 16" descr="A group of trees in a forest&#10;&#10;Description automatically generated">
            <a:extLst>
              <a:ext uri="{FF2B5EF4-FFF2-40B4-BE49-F238E27FC236}">
                <a16:creationId xmlns:a16="http://schemas.microsoft.com/office/drawing/2014/main" id="{DAA954B3-D941-2183-8554-69DCB9E1A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44932" y="918188"/>
            <a:ext cx="2936394" cy="2202296"/>
          </a:xfrm>
          <a:prstGeom prst="rect">
            <a:avLst/>
          </a:prstGeom>
        </p:spPr>
      </p:pic>
      <p:pic>
        <p:nvPicPr>
          <p:cNvPr id="24" name="Picture 23" descr="A tree trunk with green leaves&#10;&#10;Description automatically generated">
            <a:extLst>
              <a:ext uri="{FF2B5EF4-FFF2-40B4-BE49-F238E27FC236}">
                <a16:creationId xmlns:a16="http://schemas.microsoft.com/office/drawing/2014/main" id="{CDED4C3D-29AD-2DDB-7A4E-C66A11BC1B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3794" y="3935910"/>
            <a:ext cx="2936394" cy="2202296"/>
          </a:xfrm>
          <a:prstGeom prst="rect">
            <a:avLst/>
          </a:prstGeom>
        </p:spPr>
      </p:pic>
      <p:pic>
        <p:nvPicPr>
          <p:cNvPr id="29" name="Picture 28" descr="A person standing in a forest&#10;&#10;Description automatically generated">
            <a:extLst>
              <a:ext uri="{FF2B5EF4-FFF2-40B4-BE49-F238E27FC236}">
                <a16:creationId xmlns:a16="http://schemas.microsoft.com/office/drawing/2014/main" id="{7C4E2BC2-1632-ED92-1FC1-DB5606D651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48741" y="3935910"/>
            <a:ext cx="2936394" cy="2202296"/>
          </a:xfrm>
          <a:prstGeom prst="rect">
            <a:avLst/>
          </a:prstGeom>
        </p:spPr>
      </p:pic>
      <p:pic>
        <p:nvPicPr>
          <p:cNvPr id="31" name="Picture 30" descr="A person walking through a forest&#10;&#10;Description automatically generated">
            <a:extLst>
              <a:ext uri="{FF2B5EF4-FFF2-40B4-BE49-F238E27FC236}">
                <a16:creationId xmlns:a16="http://schemas.microsoft.com/office/drawing/2014/main" id="{6D0EE08B-8D3C-9CC0-F4C4-7A437E7689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737" y="3568861"/>
            <a:ext cx="3003839" cy="225288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FE243FF-DAD1-F172-B869-ED7A70BA0409}"/>
              </a:ext>
            </a:extLst>
          </p:cNvPr>
          <p:cNvSpPr txBox="1"/>
          <p:nvPr/>
        </p:nvSpPr>
        <p:spPr>
          <a:xfrm>
            <a:off x="418744" y="4341264"/>
            <a:ext cx="1177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First water</a:t>
            </a:r>
            <a:endParaRPr lang="en-AU" dirty="0">
              <a:solidFill>
                <a:srgbClr val="00B0F0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FAE84A1-C13B-7538-8055-67F14623B503}"/>
              </a:ext>
            </a:extLst>
          </p:cNvPr>
          <p:cNvCxnSpPr>
            <a:stCxn id="34" idx="3"/>
          </p:cNvCxnSpPr>
          <p:nvPr/>
        </p:nvCxnSpPr>
        <p:spPr>
          <a:xfrm flipV="1">
            <a:off x="1596374" y="3828516"/>
            <a:ext cx="753719" cy="6974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1515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C12D0-AFB6-EADD-F164-C7F22F03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101"/>
            <a:ext cx="10515600" cy="494954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Section 3B (gully in current SNA as it should be, edge of VK revised SNA)</a:t>
            </a:r>
            <a:endParaRPr lang="en-AU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385A16-C697-7192-F23C-F47CAFAD2E01}"/>
              </a:ext>
            </a:extLst>
          </p:cNvPr>
          <p:cNvSpPr txBox="1"/>
          <p:nvPr/>
        </p:nvSpPr>
        <p:spPr>
          <a:xfrm>
            <a:off x="269823" y="5553075"/>
            <a:ext cx="4473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large beech on sides, mamaku, </a:t>
            </a:r>
            <a:r>
              <a:rPr lang="en-US" dirty="0" err="1"/>
              <a:t>ponga</a:t>
            </a:r>
            <a:r>
              <a:rPr lang="en-US" dirty="0"/>
              <a:t>, </a:t>
            </a:r>
          </a:p>
          <a:p>
            <a:r>
              <a:rPr lang="en-US" dirty="0"/>
              <a:t>native canopy tree seedlings</a:t>
            </a:r>
          </a:p>
          <a:p>
            <a:r>
              <a:rPr lang="en-US" dirty="0"/>
              <a:t>gully joining from east towards end of this section</a:t>
            </a:r>
            <a:endParaRPr lang="en-AU" dirty="0"/>
          </a:p>
        </p:txBody>
      </p:sp>
      <p:pic>
        <p:nvPicPr>
          <p:cNvPr id="5" name="Picture 4" descr="A map of a forest&#10;&#10;Description automatically generated">
            <a:extLst>
              <a:ext uri="{FF2B5EF4-FFF2-40B4-BE49-F238E27FC236}">
                <a16:creationId xmlns:a16="http://schemas.microsoft.com/office/drawing/2014/main" id="{FC7D2278-E57F-C21C-4432-30EFAE059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3" y="616055"/>
            <a:ext cx="3636579" cy="4519448"/>
          </a:xfrm>
          <a:prstGeom prst="rect">
            <a:avLst/>
          </a:prstGeom>
        </p:spPr>
      </p:pic>
      <p:pic>
        <p:nvPicPr>
          <p:cNvPr id="7" name="Picture 6" descr="A group of trees in a forest&#10;&#10;Description automatically generated">
            <a:extLst>
              <a:ext uri="{FF2B5EF4-FFF2-40B4-BE49-F238E27FC236}">
                <a16:creationId xmlns:a16="http://schemas.microsoft.com/office/drawing/2014/main" id="{6753604B-2E77-3B07-6CA5-5FCE43761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29840" y="996250"/>
            <a:ext cx="3041547" cy="2281160"/>
          </a:xfrm>
          <a:prstGeom prst="rect">
            <a:avLst/>
          </a:prstGeom>
        </p:spPr>
      </p:pic>
      <p:pic>
        <p:nvPicPr>
          <p:cNvPr id="9" name="Picture 8" descr="A forest with trees and plants&#10;&#10;Description automatically generated">
            <a:extLst>
              <a:ext uri="{FF2B5EF4-FFF2-40B4-BE49-F238E27FC236}">
                <a16:creationId xmlns:a16="http://schemas.microsoft.com/office/drawing/2014/main" id="{24690E36-8047-160E-3E20-633A5489E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8365" y="996249"/>
            <a:ext cx="3041548" cy="2281161"/>
          </a:xfrm>
          <a:prstGeom prst="rect">
            <a:avLst/>
          </a:prstGeom>
        </p:spPr>
      </p:pic>
      <p:pic>
        <p:nvPicPr>
          <p:cNvPr id="11" name="Picture 10" descr="A forest with trees and plants&#10;&#10;Description automatically generated">
            <a:extLst>
              <a:ext uri="{FF2B5EF4-FFF2-40B4-BE49-F238E27FC236}">
                <a16:creationId xmlns:a16="http://schemas.microsoft.com/office/drawing/2014/main" id="{C498F939-A6FE-DE7F-7240-F01AFE5078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26893" y="996250"/>
            <a:ext cx="3041548" cy="2281162"/>
          </a:xfrm>
          <a:prstGeom prst="rect">
            <a:avLst/>
          </a:prstGeom>
        </p:spPr>
      </p:pic>
      <p:pic>
        <p:nvPicPr>
          <p:cNvPr id="15" name="Picture 14" descr="A forest with trees and plants&#10;&#10;Description automatically generated with medium confidence">
            <a:extLst>
              <a:ext uri="{FF2B5EF4-FFF2-40B4-BE49-F238E27FC236}">
                <a16:creationId xmlns:a16="http://schemas.microsoft.com/office/drawing/2014/main" id="{AEC00F26-6F03-8F96-36A3-916A763D87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29839" y="4118097"/>
            <a:ext cx="3041548" cy="2281161"/>
          </a:xfrm>
          <a:prstGeom prst="rect">
            <a:avLst/>
          </a:prstGeom>
        </p:spPr>
      </p:pic>
      <p:pic>
        <p:nvPicPr>
          <p:cNvPr id="17" name="Picture 16" descr="A forest with trees and plants&#10;&#10;Description automatically generated">
            <a:extLst>
              <a:ext uri="{FF2B5EF4-FFF2-40B4-BE49-F238E27FC236}">
                <a16:creationId xmlns:a16="http://schemas.microsoft.com/office/drawing/2014/main" id="{A04BAA6F-80A3-C6A4-B3E3-6422A4EE0F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558" y="3737903"/>
            <a:ext cx="3998660" cy="2998996"/>
          </a:xfrm>
          <a:prstGeom prst="rect">
            <a:avLst/>
          </a:prstGeom>
        </p:spPr>
      </p:pic>
      <p:sp>
        <p:nvSpPr>
          <p:cNvPr id="18" name="Arrow: Left 17">
            <a:extLst>
              <a:ext uri="{FF2B5EF4-FFF2-40B4-BE49-F238E27FC236}">
                <a16:creationId xmlns:a16="http://schemas.microsoft.com/office/drawing/2014/main" id="{BB864149-604D-A7C5-69F8-0BA5FAE7B428}"/>
              </a:ext>
            </a:extLst>
          </p:cNvPr>
          <p:cNvSpPr/>
          <p:nvPr/>
        </p:nvSpPr>
        <p:spPr>
          <a:xfrm>
            <a:off x="3310037" y="2695265"/>
            <a:ext cx="530813" cy="401652"/>
          </a:xfrm>
          <a:prstGeom prst="lef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6539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8587</TotalTime>
  <Words>507</Words>
  <Application>Microsoft Office PowerPoint</Application>
  <PresentationFormat>Widescreen</PresentationFormat>
  <Paragraphs>52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Plan Change 49 V1 Silverstream Spur</vt:lpstr>
      <vt:lpstr>Route of site visit 10 Mar 24</vt:lpstr>
      <vt:lpstr>Section 1A gully photos (outside current SNA)</vt:lpstr>
      <vt:lpstr>Section 1B gully photos (outside current SNA)</vt:lpstr>
      <vt:lpstr>Section 1C gully photos (outside current SNA)</vt:lpstr>
      <vt:lpstr>Section 2A (outside SNA)</vt:lpstr>
      <vt:lpstr>Section 2B (outside SNA)</vt:lpstr>
      <vt:lpstr>Section 3A (gully upstream of SNA, should also be SNA)</vt:lpstr>
      <vt:lpstr>Section 3B (gully in current SNA as it should be, edge of VK revised SNA)</vt:lpstr>
      <vt:lpstr>Section 3C (gully downstream of current SNA, should still be in SNA)</vt:lpstr>
      <vt:lpstr>Section 4 (within current SNA, excluded by Dr Keesing)</vt:lpstr>
      <vt:lpstr>Section 5 (within current SNA, excluded by Dr Keesing)</vt:lpstr>
      <vt:lpstr>Vegetation Plots by Dr Keesing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Bush walking and cycling track through Taita Gorge</dc:title>
  <dc:creator>Don Skerman</dc:creator>
  <cp:lastModifiedBy>Hayley Boyd</cp:lastModifiedBy>
  <cp:revision>45</cp:revision>
  <dcterms:created xsi:type="dcterms:W3CDTF">2023-08-20T18:59:16Z</dcterms:created>
  <dcterms:modified xsi:type="dcterms:W3CDTF">2024-04-10T00:22:07Z</dcterms:modified>
</cp:coreProperties>
</file>